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6" r:id="rId1"/>
  </p:sldMasterIdLst>
  <p:sldIdLst>
    <p:sldId id="256" r:id="rId2"/>
    <p:sldId id="257" r:id="rId3"/>
    <p:sldId id="258" r:id="rId4"/>
    <p:sldId id="259" r:id="rId5"/>
    <p:sldId id="260" r:id="rId6"/>
    <p:sldId id="265" r:id="rId7"/>
    <p:sldId id="266" r:id="rId8"/>
    <p:sldId id="261" r:id="rId9"/>
    <p:sldId id="262" r:id="rId10"/>
    <p:sldId id="264"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6"/>
  </p:normalViewPr>
  <p:slideViewPr>
    <p:cSldViewPr snapToGrid="0" snapToObjects="1">
      <p:cViewPr varScale="1">
        <p:scale>
          <a:sx n="106" d="100"/>
          <a:sy n="106" d="100"/>
        </p:scale>
        <p:origin x="7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9-13T19:04:45.813" idx="1">
    <p:pos x="477" y="773"/>
    <p:text/>
    <p:extLst>
      <p:ext uri="{C676402C-5697-4E1C-873F-D02D1690AC5C}">
        <p15:threadingInfo xmlns:p15="http://schemas.microsoft.com/office/powerpoint/2012/main" timeZoneBias="300"/>
      </p:ext>
    </p:extLst>
  </p:cm>
</p:cmLst>
</file>

<file path=ppt/media/image1.tiff>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2.tiff>
</file>

<file path=ppt/media/image3.tiff>
</file>

<file path=ppt/media/image4.png>
</file>

<file path=ppt/media/image5.tiff>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8F9C66D-1F90-F249-8A1D-B325BF61E7B3}" type="slidenum">
              <a:rPr lang="en-US" smtClean="0"/>
              <a:t>‹#›</a:t>
            </a:fld>
            <a:endParaRPr lang="en-US"/>
          </a:p>
        </p:txBody>
      </p:sp>
    </p:spTree>
    <p:extLst>
      <p:ext uri="{BB962C8B-B14F-4D97-AF65-F5344CB8AC3E}">
        <p14:creationId xmlns:p14="http://schemas.microsoft.com/office/powerpoint/2010/main" val="1707328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540182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8F9C66D-1F90-F249-8A1D-B325BF61E7B3}" type="slidenum">
              <a:rPr lang="en-US" smtClean="0"/>
              <a:t>‹#›</a:t>
            </a:fld>
            <a:endParaRPr lang="en-US"/>
          </a:p>
        </p:txBody>
      </p:sp>
    </p:spTree>
    <p:extLst>
      <p:ext uri="{BB962C8B-B14F-4D97-AF65-F5344CB8AC3E}">
        <p14:creationId xmlns:p14="http://schemas.microsoft.com/office/powerpoint/2010/main" val="1273616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1481228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8F9C66D-1F90-F249-8A1D-B325BF61E7B3}" type="slidenum">
              <a:rPr lang="en-US" smtClean="0"/>
              <a:t>‹#›</a:t>
            </a:fld>
            <a:endParaRPr lang="en-US"/>
          </a:p>
        </p:txBody>
      </p:sp>
    </p:spTree>
    <p:extLst>
      <p:ext uri="{BB962C8B-B14F-4D97-AF65-F5344CB8AC3E}">
        <p14:creationId xmlns:p14="http://schemas.microsoft.com/office/powerpoint/2010/main" val="3308701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6E4B403-9B0B-AC44-9672-346AA2738ECB}" type="datetimeFigureOut">
              <a:rPr lang="en-US" smtClean="0"/>
              <a:t>9/12/18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3716286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E4B403-9B0B-AC44-9672-346AA2738ECB}" type="datetimeFigureOut">
              <a:rPr lang="en-US" smtClean="0"/>
              <a:t>9/12/18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3530239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6E4B403-9B0B-AC44-9672-346AA2738ECB}" type="datetimeFigureOut">
              <a:rPr lang="en-US" smtClean="0"/>
              <a:t>9/12/18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4221159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E4B403-9B0B-AC44-9672-346AA2738ECB}" type="datetimeFigureOut">
              <a:rPr lang="en-US" smtClean="0"/>
              <a:t>9/12/18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580670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86E4B403-9B0B-AC44-9672-346AA2738ECB}" type="datetimeFigureOut">
              <a:rPr lang="en-US" smtClean="0"/>
              <a:t>9/12/18</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8F9C66D-1F90-F249-8A1D-B325BF61E7B3}" type="slidenum">
              <a:rPr lang="en-US" smtClean="0"/>
              <a:t>‹#›</a:t>
            </a:fld>
            <a:endParaRPr lang="en-US"/>
          </a:p>
        </p:txBody>
      </p:sp>
    </p:spTree>
    <p:extLst>
      <p:ext uri="{BB962C8B-B14F-4D97-AF65-F5344CB8AC3E}">
        <p14:creationId xmlns:p14="http://schemas.microsoft.com/office/powerpoint/2010/main" val="7031004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6E4B403-9B0B-AC44-9672-346AA2738ECB}" type="datetimeFigureOut">
              <a:rPr lang="en-US" smtClean="0"/>
              <a:t>9/12/18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58375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86E4B403-9B0B-AC44-9672-346AA2738ECB}" type="datetimeFigureOut">
              <a:rPr lang="en-US" smtClean="0"/>
              <a:t>9/12/18</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8F9C66D-1F90-F249-8A1D-B325BF61E7B3}"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0961642"/>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tiff"/><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887EE-62E7-FE4C-81FF-093F0E18E508}"/>
              </a:ext>
            </a:extLst>
          </p:cNvPr>
          <p:cNvSpPr>
            <a:spLocks noGrp="1"/>
          </p:cNvSpPr>
          <p:nvPr>
            <p:ph type="ctrTitle"/>
          </p:nvPr>
        </p:nvSpPr>
        <p:spPr/>
        <p:txBody>
          <a:bodyPr>
            <a:normAutofit/>
          </a:bodyPr>
          <a:lstStyle/>
          <a:p>
            <a:r>
              <a:rPr lang="en-US" dirty="0"/>
              <a:t>Best method to make money with videogames</a:t>
            </a:r>
          </a:p>
        </p:txBody>
      </p:sp>
      <p:sp>
        <p:nvSpPr>
          <p:cNvPr id="3" name="Subtitle 2">
            <a:extLst>
              <a:ext uri="{FF2B5EF4-FFF2-40B4-BE49-F238E27FC236}">
                <a16:creationId xmlns:a16="http://schemas.microsoft.com/office/drawing/2014/main" id="{587B9069-FB27-8C44-9305-362CE7A5009A}"/>
              </a:ext>
            </a:extLst>
          </p:cNvPr>
          <p:cNvSpPr>
            <a:spLocks noGrp="1"/>
          </p:cNvSpPr>
          <p:nvPr>
            <p:ph type="subTitle" idx="1"/>
          </p:nvPr>
        </p:nvSpPr>
        <p:spPr/>
        <p:txBody>
          <a:bodyPr/>
          <a:lstStyle/>
          <a:p>
            <a:r>
              <a:rPr lang="en-US" dirty="0"/>
              <a:t>Richard, </a:t>
            </a:r>
            <a:r>
              <a:rPr lang="en-US" dirty="0" err="1"/>
              <a:t>Vikas</a:t>
            </a:r>
            <a:r>
              <a:rPr lang="en-US" dirty="0"/>
              <a:t>, </a:t>
            </a:r>
            <a:r>
              <a:rPr lang="en-US" dirty="0" err="1"/>
              <a:t>jesse</a:t>
            </a:r>
            <a:endParaRPr lang="en-US" dirty="0"/>
          </a:p>
        </p:txBody>
      </p:sp>
      <p:pic>
        <p:nvPicPr>
          <p:cNvPr id="4" name="Picture 3">
            <a:extLst>
              <a:ext uri="{FF2B5EF4-FFF2-40B4-BE49-F238E27FC236}">
                <a16:creationId xmlns:a16="http://schemas.microsoft.com/office/drawing/2014/main" id="{89E314D3-2D83-AE44-8E39-9C97586CC61E}"/>
              </a:ext>
            </a:extLst>
          </p:cNvPr>
          <p:cNvPicPr>
            <a:picLocks noChangeAspect="1"/>
          </p:cNvPicPr>
          <p:nvPr/>
        </p:nvPicPr>
        <p:blipFill>
          <a:blip r:embed="rId2"/>
          <a:stretch>
            <a:fillRect/>
          </a:stretch>
        </p:blipFill>
        <p:spPr>
          <a:xfrm>
            <a:off x="9414049" y="3694086"/>
            <a:ext cx="1960756" cy="1960756"/>
          </a:xfrm>
          <a:prstGeom prst="rect">
            <a:avLst/>
          </a:prstGeom>
        </p:spPr>
      </p:pic>
      <p:pic>
        <p:nvPicPr>
          <p:cNvPr id="5" name="Picture 4">
            <a:extLst>
              <a:ext uri="{FF2B5EF4-FFF2-40B4-BE49-F238E27FC236}">
                <a16:creationId xmlns:a16="http://schemas.microsoft.com/office/drawing/2014/main" id="{BCC154FB-2303-2A4E-903A-2EAD2F7C39D7}"/>
              </a:ext>
            </a:extLst>
          </p:cNvPr>
          <p:cNvPicPr>
            <a:picLocks noChangeAspect="1"/>
          </p:cNvPicPr>
          <p:nvPr/>
        </p:nvPicPr>
        <p:blipFill>
          <a:blip r:embed="rId3"/>
          <a:stretch>
            <a:fillRect/>
          </a:stretch>
        </p:blipFill>
        <p:spPr>
          <a:xfrm>
            <a:off x="721818" y="3429945"/>
            <a:ext cx="4662598" cy="2621939"/>
          </a:xfrm>
          <a:prstGeom prst="rect">
            <a:avLst/>
          </a:prstGeom>
        </p:spPr>
      </p:pic>
      <p:pic>
        <p:nvPicPr>
          <p:cNvPr id="6" name="Picture 5">
            <a:extLst>
              <a:ext uri="{FF2B5EF4-FFF2-40B4-BE49-F238E27FC236}">
                <a16:creationId xmlns:a16="http://schemas.microsoft.com/office/drawing/2014/main" id="{92B41783-9B1B-0148-A1FB-2F72AA44383C}"/>
              </a:ext>
            </a:extLst>
          </p:cNvPr>
          <p:cNvPicPr>
            <a:picLocks noChangeAspect="1"/>
          </p:cNvPicPr>
          <p:nvPr/>
        </p:nvPicPr>
        <p:blipFill>
          <a:blip r:embed="rId4"/>
          <a:stretch>
            <a:fillRect/>
          </a:stretch>
        </p:blipFill>
        <p:spPr>
          <a:xfrm>
            <a:off x="5526590" y="3878838"/>
            <a:ext cx="3745285" cy="1590918"/>
          </a:xfrm>
          <a:prstGeom prst="rect">
            <a:avLst/>
          </a:prstGeom>
        </p:spPr>
      </p:pic>
    </p:spTree>
    <p:extLst>
      <p:ext uri="{BB962C8B-B14F-4D97-AF65-F5344CB8AC3E}">
        <p14:creationId xmlns:p14="http://schemas.microsoft.com/office/powerpoint/2010/main" val="29469153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03572-2C42-D142-9268-F5E9C4CED3A8}"/>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F49E44DA-BC83-8145-87DF-73E824CAE849}"/>
              </a:ext>
            </a:extLst>
          </p:cNvPr>
          <p:cNvPicPr>
            <a:picLocks noGrp="1" noChangeAspect="1"/>
          </p:cNvPicPr>
          <p:nvPr>
            <p:ph idx="1"/>
          </p:nvPr>
        </p:nvPicPr>
        <p:blipFill rotWithShape="1">
          <a:blip r:embed="rId2"/>
          <a:srcRect b="35428"/>
          <a:stretch/>
        </p:blipFill>
        <p:spPr>
          <a:xfrm>
            <a:off x="837315" y="2144659"/>
            <a:ext cx="10155406" cy="3384697"/>
          </a:xfrm>
        </p:spPr>
      </p:pic>
      <p:pic>
        <p:nvPicPr>
          <p:cNvPr id="7" name="Picture 6">
            <a:extLst>
              <a:ext uri="{FF2B5EF4-FFF2-40B4-BE49-F238E27FC236}">
                <a16:creationId xmlns:a16="http://schemas.microsoft.com/office/drawing/2014/main" id="{4DAB40EE-F4CD-734C-93CC-AD0D4FB828D5}"/>
              </a:ext>
            </a:extLst>
          </p:cNvPr>
          <p:cNvPicPr>
            <a:picLocks noChangeAspect="1"/>
          </p:cNvPicPr>
          <p:nvPr/>
        </p:nvPicPr>
        <p:blipFill rotWithShape="1">
          <a:blip r:embed="rId3"/>
          <a:srcRect t="36663" b="9164"/>
          <a:stretch/>
        </p:blipFill>
        <p:spPr>
          <a:xfrm>
            <a:off x="1833865" y="945524"/>
            <a:ext cx="9353432" cy="1013691"/>
          </a:xfrm>
          <a:prstGeom prst="rect">
            <a:avLst/>
          </a:prstGeom>
        </p:spPr>
      </p:pic>
      <p:pic>
        <p:nvPicPr>
          <p:cNvPr id="9" name="Picture 8">
            <a:extLst>
              <a:ext uri="{FF2B5EF4-FFF2-40B4-BE49-F238E27FC236}">
                <a16:creationId xmlns:a16="http://schemas.microsoft.com/office/drawing/2014/main" id="{4DB3B6C6-3F1E-ED49-9207-8809FA9BE903}"/>
              </a:ext>
            </a:extLst>
          </p:cNvPr>
          <p:cNvPicPr>
            <a:picLocks noChangeAspect="1"/>
          </p:cNvPicPr>
          <p:nvPr/>
        </p:nvPicPr>
        <p:blipFill rotWithShape="1">
          <a:blip r:embed="rId4"/>
          <a:srcRect r="4397"/>
          <a:stretch/>
        </p:blipFill>
        <p:spPr>
          <a:xfrm>
            <a:off x="1041852" y="5529356"/>
            <a:ext cx="9950870" cy="800100"/>
          </a:xfrm>
          <a:prstGeom prst="rect">
            <a:avLst/>
          </a:prstGeom>
        </p:spPr>
      </p:pic>
      <p:pic>
        <p:nvPicPr>
          <p:cNvPr id="13" name="Picture 12">
            <a:extLst>
              <a:ext uri="{FF2B5EF4-FFF2-40B4-BE49-F238E27FC236}">
                <a16:creationId xmlns:a16="http://schemas.microsoft.com/office/drawing/2014/main" id="{A268CC19-7486-1D48-9EF6-6483DE31D6AB}"/>
              </a:ext>
            </a:extLst>
          </p:cNvPr>
          <p:cNvPicPr>
            <a:picLocks noChangeAspect="1"/>
          </p:cNvPicPr>
          <p:nvPr/>
        </p:nvPicPr>
        <p:blipFill rotWithShape="1">
          <a:blip r:embed="rId5"/>
          <a:srcRect b="17942"/>
          <a:stretch/>
        </p:blipFill>
        <p:spPr>
          <a:xfrm>
            <a:off x="689476" y="945524"/>
            <a:ext cx="4064000" cy="1042136"/>
          </a:xfrm>
          <a:prstGeom prst="rect">
            <a:avLst/>
          </a:prstGeom>
        </p:spPr>
      </p:pic>
    </p:spTree>
    <p:extLst>
      <p:ext uri="{BB962C8B-B14F-4D97-AF65-F5344CB8AC3E}">
        <p14:creationId xmlns:p14="http://schemas.microsoft.com/office/powerpoint/2010/main" val="1997204326"/>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21A2B-A3D9-EA45-A2C1-A22800EDBEF5}"/>
              </a:ext>
            </a:extLst>
          </p:cNvPr>
          <p:cNvSpPr>
            <a:spLocks noGrp="1"/>
          </p:cNvSpPr>
          <p:nvPr>
            <p:ph type="title"/>
          </p:nvPr>
        </p:nvSpPr>
        <p:spPr/>
        <p:txBody>
          <a:bodyPr/>
          <a:lstStyle/>
          <a:p>
            <a:r>
              <a:rPr lang="en-US" dirty="0"/>
              <a:t>Question Time</a:t>
            </a:r>
          </a:p>
        </p:txBody>
      </p:sp>
      <p:sp>
        <p:nvSpPr>
          <p:cNvPr id="6" name="Cloud Callout 5">
            <a:extLst>
              <a:ext uri="{FF2B5EF4-FFF2-40B4-BE49-F238E27FC236}">
                <a16:creationId xmlns:a16="http://schemas.microsoft.com/office/drawing/2014/main" id="{DFD8A2C1-B870-8949-9436-48CF4C46BA83}"/>
              </a:ext>
            </a:extLst>
          </p:cNvPr>
          <p:cNvSpPr/>
          <p:nvPr/>
        </p:nvSpPr>
        <p:spPr>
          <a:xfrm>
            <a:off x="3404937" y="2418348"/>
            <a:ext cx="4728411" cy="2899610"/>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42E664BB-E6AC-F04A-9011-38A42D93E318}"/>
              </a:ext>
            </a:extLst>
          </p:cNvPr>
          <p:cNvSpPr txBox="1"/>
          <p:nvPr/>
        </p:nvSpPr>
        <p:spPr>
          <a:xfrm>
            <a:off x="4614110" y="3212432"/>
            <a:ext cx="2310063" cy="1107996"/>
          </a:xfrm>
          <a:prstGeom prst="rect">
            <a:avLst/>
          </a:prstGeom>
          <a:noFill/>
        </p:spPr>
        <p:txBody>
          <a:bodyPr wrap="square" rtlCol="0">
            <a:spAutoFit/>
          </a:bodyPr>
          <a:lstStyle/>
          <a:p>
            <a:r>
              <a:rPr lang="en-US" sz="6600" dirty="0">
                <a:solidFill>
                  <a:schemeClr val="bg1"/>
                </a:solidFill>
              </a:rPr>
              <a:t>??????</a:t>
            </a:r>
          </a:p>
        </p:txBody>
      </p:sp>
    </p:spTree>
    <p:extLst>
      <p:ext uri="{BB962C8B-B14F-4D97-AF65-F5344CB8AC3E}">
        <p14:creationId xmlns:p14="http://schemas.microsoft.com/office/powerpoint/2010/main" val="2661556968"/>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CA505-10AE-2A4E-A592-E82B0DB68D55}"/>
              </a:ext>
            </a:extLst>
          </p:cNvPr>
          <p:cNvSpPr>
            <a:spLocks noGrp="1"/>
          </p:cNvSpPr>
          <p:nvPr>
            <p:ph type="title"/>
          </p:nvPr>
        </p:nvSpPr>
        <p:spPr/>
        <p:txBody>
          <a:bodyPr/>
          <a:lstStyle/>
          <a:p>
            <a:r>
              <a:rPr lang="en-US" dirty="0"/>
              <a:t>Motivation and Summary </a:t>
            </a:r>
          </a:p>
        </p:txBody>
      </p:sp>
      <p:sp>
        <p:nvSpPr>
          <p:cNvPr id="3" name="Content Placeholder 2">
            <a:extLst>
              <a:ext uri="{FF2B5EF4-FFF2-40B4-BE49-F238E27FC236}">
                <a16:creationId xmlns:a16="http://schemas.microsoft.com/office/drawing/2014/main" id="{F8460FAD-D693-A14A-BDF8-F3540C68C53E}"/>
              </a:ext>
            </a:extLst>
          </p:cNvPr>
          <p:cNvSpPr>
            <a:spLocks noGrp="1"/>
          </p:cNvSpPr>
          <p:nvPr>
            <p:ph idx="1"/>
          </p:nvPr>
        </p:nvSpPr>
        <p:spPr>
          <a:xfrm>
            <a:off x="1142923" y="2242552"/>
            <a:ext cx="9192204" cy="4049964"/>
          </a:xfrm>
        </p:spPr>
        <p:txBody>
          <a:bodyPr>
            <a:normAutofit lnSpcReduction="10000"/>
          </a:bodyPr>
          <a:lstStyle/>
          <a:p>
            <a:r>
              <a:rPr lang="en-US" dirty="0"/>
              <a:t>Hypothesis: If you want to make money playing games, your best bet in succeeding is playing </a:t>
            </a:r>
            <a:r>
              <a:rPr lang="en-US" dirty="0" err="1"/>
              <a:t>Fortnite</a:t>
            </a:r>
            <a:r>
              <a:rPr lang="en-US" dirty="0"/>
              <a:t> and streaming it on Twitch. </a:t>
            </a:r>
          </a:p>
          <a:p>
            <a:r>
              <a:rPr lang="en-US" dirty="0"/>
              <a:t>Social Media and the internet has dominated the current society</a:t>
            </a:r>
          </a:p>
          <a:p>
            <a:r>
              <a:rPr lang="en-US" dirty="0" err="1"/>
              <a:t>Fortnite</a:t>
            </a:r>
            <a:r>
              <a:rPr lang="en-US" dirty="0"/>
              <a:t> seems to be the most popular game socially at the moment.</a:t>
            </a:r>
          </a:p>
          <a:p>
            <a:r>
              <a:rPr lang="en-US" dirty="0"/>
              <a:t>Not only are people just playing the games now, but the current trend now is to watch other people play the games they play</a:t>
            </a:r>
          </a:p>
          <a:p>
            <a:r>
              <a:rPr lang="en-US" dirty="0"/>
              <a:t>Some people have full time jobs now where they make videos on YouTube or stream on Twitch</a:t>
            </a:r>
          </a:p>
          <a:p>
            <a:r>
              <a:rPr lang="en-US" dirty="0"/>
              <a:t>Why is </a:t>
            </a:r>
            <a:r>
              <a:rPr lang="en-US" dirty="0" err="1"/>
              <a:t>Fortnite</a:t>
            </a:r>
            <a:r>
              <a:rPr lang="en-US" dirty="0"/>
              <a:t> the most popular game?</a:t>
            </a:r>
          </a:p>
          <a:p>
            <a:r>
              <a:rPr lang="en-US" dirty="0"/>
              <a:t>We were able to answer these questions but due to the limitation of websites like Twitch, Google, YouTube, Instagram etc. due to privacy reasonings, our findings were not as satisfactory as we would have liked. </a:t>
            </a:r>
          </a:p>
        </p:txBody>
      </p:sp>
    </p:spTree>
    <p:extLst>
      <p:ext uri="{BB962C8B-B14F-4D97-AF65-F5344CB8AC3E}">
        <p14:creationId xmlns:p14="http://schemas.microsoft.com/office/powerpoint/2010/main" val="102506553"/>
      </p:ext>
    </p:extLst>
  </p:cSld>
  <p:clrMapOvr>
    <a:masterClrMapping/>
  </p:clrMapOvr>
  <p:transition spd="slow">
    <p:wheel spokes="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26D24-F51B-3144-84B1-A86D08A7A7FB}"/>
              </a:ext>
            </a:extLst>
          </p:cNvPr>
          <p:cNvSpPr>
            <a:spLocks noGrp="1"/>
          </p:cNvSpPr>
          <p:nvPr>
            <p:ph type="title"/>
          </p:nvPr>
        </p:nvSpPr>
        <p:spPr/>
        <p:txBody>
          <a:bodyPr/>
          <a:lstStyle/>
          <a:p>
            <a:r>
              <a:rPr lang="en-US" dirty="0"/>
              <a:t>Questions and Data</a:t>
            </a:r>
          </a:p>
        </p:txBody>
      </p:sp>
      <p:sp>
        <p:nvSpPr>
          <p:cNvPr id="3" name="Content Placeholder 2">
            <a:extLst>
              <a:ext uri="{FF2B5EF4-FFF2-40B4-BE49-F238E27FC236}">
                <a16:creationId xmlns:a16="http://schemas.microsoft.com/office/drawing/2014/main" id="{4F760A92-A7F6-5542-A30F-064619130F88}"/>
              </a:ext>
            </a:extLst>
          </p:cNvPr>
          <p:cNvSpPr>
            <a:spLocks noGrp="1"/>
          </p:cNvSpPr>
          <p:nvPr>
            <p:ph idx="1"/>
          </p:nvPr>
        </p:nvSpPr>
        <p:spPr/>
        <p:txBody>
          <a:bodyPr>
            <a:normAutofit/>
          </a:bodyPr>
          <a:lstStyle/>
          <a:p>
            <a:r>
              <a:rPr lang="en-US" dirty="0"/>
              <a:t>Why is </a:t>
            </a:r>
            <a:r>
              <a:rPr lang="en-US" dirty="0" err="1"/>
              <a:t>Fortnite</a:t>
            </a:r>
            <a:r>
              <a:rPr lang="en-US" dirty="0"/>
              <a:t> the most popular game?</a:t>
            </a:r>
          </a:p>
          <a:p>
            <a:r>
              <a:rPr lang="en-US" dirty="0"/>
              <a:t>What other game are popular, as popular and more or less popular than </a:t>
            </a:r>
            <a:r>
              <a:rPr lang="en-US" dirty="0" err="1"/>
              <a:t>Fortnite</a:t>
            </a:r>
            <a:r>
              <a:rPr lang="en-US" dirty="0"/>
              <a:t>?</a:t>
            </a:r>
          </a:p>
          <a:p>
            <a:r>
              <a:rPr lang="en-US" dirty="0"/>
              <a:t>How do me measure how popular a game is?</a:t>
            </a:r>
          </a:p>
          <a:p>
            <a:r>
              <a:rPr lang="en-US" dirty="0"/>
              <a:t>How popular are </a:t>
            </a:r>
            <a:r>
              <a:rPr lang="en-US" dirty="0" err="1"/>
              <a:t>Fortnite</a:t>
            </a:r>
            <a:r>
              <a:rPr lang="en-US" dirty="0"/>
              <a:t> and other games on Twitch?</a:t>
            </a:r>
          </a:p>
          <a:p>
            <a:r>
              <a:rPr lang="en-US" dirty="0"/>
              <a:t>The data we needed in order to answer these questions were statistical findings about games</a:t>
            </a:r>
          </a:p>
          <a:p>
            <a:r>
              <a:rPr lang="en-US" dirty="0"/>
              <a:t>We found the data from Twitch, Twitter and Contextual Web Search APIs </a:t>
            </a:r>
          </a:p>
        </p:txBody>
      </p:sp>
    </p:spTree>
    <p:extLst>
      <p:ext uri="{BB962C8B-B14F-4D97-AF65-F5344CB8AC3E}">
        <p14:creationId xmlns:p14="http://schemas.microsoft.com/office/powerpoint/2010/main" val="174498808"/>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1D309-974A-3A40-BAD2-AD7269400A51}"/>
              </a:ext>
            </a:extLst>
          </p:cNvPr>
          <p:cNvSpPr>
            <a:spLocks noGrp="1"/>
          </p:cNvSpPr>
          <p:nvPr>
            <p:ph type="title"/>
          </p:nvPr>
        </p:nvSpPr>
        <p:spPr/>
        <p:txBody>
          <a:bodyPr/>
          <a:lstStyle/>
          <a:p>
            <a:r>
              <a:rPr lang="en-US" dirty="0"/>
              <a:t>Data Cleanup and Exploration</a:t>
            </a:r>
          </a:p>
        </p:txBody>
      </p:sp>
      <p:pic>
        <p:nvPicPr>
          <p:cNvPr id="6" name="Content Placeholder 5">
            <a:extLst>
              <a:ext uri="{FF2B5EF4-FFF2-40B4-BE49-F238E27FC236}">
                <a16:creationId xmlns:a16="http://schemas.microsoft.com/office/drawing/2014/main" id="{92D1675D-D218-DD45-B317-091F3AAA1E9C}"/>
              </a:ext>
            </a:extLst>
          </p:cNvPr>
          <p:cNvPicPr>
            <a:picLocks noGrp="1" noChangeAspect="1"/>
          </p:cNvPicPr>
          <p:nvPr>
            <p:ph idx="1"/>
          </p:nvPr>
        </p:nvPicPr>
        <p:blipFill>
          <a:blip r:embed="rId2"/>
          <a:stretch>
            <a:fillRect/>
          </a:stretch>
        </p:blipFill>
        <p:spPr>
          <a:xfrm>
            <a:off x="150557" y="1820277"/>
            <a:ext cx="6907968" cy="4753190"/>
          </a:xfrm>
          <a:prstGeom prst="rect">
            <a:avLst/>
          </a:prstGeom>
        </p:spPr>
      </p:pic>
      <p:pic>
        <p:nvPicPr>
          <p:cNvPr id="7" name="Picture 6">
            <a:extLst>
              <a:ext uri="{FF2B5EF4-FFF2-40B4-BE49-F238E27FC236}">
                <a16:creationId xmlns:a16="http://schemas.microsoft.com/office/drawing/2014/main" id="{5B82BABF-564E-FF44-8BD7-BC8EB5737EB3}"/>
              </a:ext>
            </a:extLst>
          </p:cNvPr>
          <p:cNvPicPr>
            <a:picLocks noChangeAspect="1"/>
          </p:cNvPicPr>
          <p:nvPr/>
        </p:nvPicPr>
        <p:blipFill>
          <a:blip r:embed="rId3"/>
          <a:stretch>
            <a:fillRect/>
          </a:stretch>
        </p:blipFill>
        <p:spPr>
          <a:xfrm>
            <a:off x="6866355" y="1820277"/>
            <a:ext cx="4744453" cy="4819422"/>
          </a:xfrm>
          <a:prstGeom prst="rect">
            <a:avLst/>
          </a:prstGeom>
        </p:spPr>
      </p:pic>
    </p:spTree>
    <p:extLst>
      <p:ext uri="{BB962C8B-B14F-4D97-AF65-F5344CB8AC3E}">
        <p14:creationId xmlns:p14="http://schemas.microsoft.com/office/powerpoint/2010/main" val="177776566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8B51-CB8C-8B48-A48C-8623BF309741}"/>
              </a:ext>
            </a:extLst>
          </p:cNvPr>
          <p:cNvSpPr>
            <a:spLocks noGrp="1"/>
          </p:cNvSpPr>
          <p:nvPr>
            <p:ph type="title"/>
          </p:nvPr>
        </p:nvSpPr>
        <p:spPr/>
        <p:txBody>
          <a:bodyPr/>
          <a:lstStyle/>
          <a:p>
            <a:r>
              <a:rPr lang="en-US" dirty="0"/>
              <a:t>Data Cleanup and Exploration</a:t>
            </a:r>
          </a:p>
        </p:txBody>
      </p:sp>
      <p:pic>
        <p:nvPicPr>
          <p:cNvPr id="12" name="Picture 11">
            <a:extLst>
              <a:ext uri="{FF2B5EF4-FFF2-40B4-BE49-F238E27FC236}">
                <a16:creationId xmlns:a16="http://schemas.microsoft.com/office/drawing/2014/main" id="{F5D2D27C-BD23-4447-83BD-56B1B61FA5E3}"/>
              </a:ext>
            </a:extLst>
          </p:cNvPr>
          <p:cNvPicPr>
            <a:picLocks noChangeAspect="1"/>
          </p:cNvPicPr>
          <p:nvPr/>
        </p:nvPicPr>
        <p:blipFill>
          <a:blip r:embed="rId2"/>
          <a:stretch>
            <a:fillRect/>
          </a:stretch>
        </p:blipFill>
        <p:spPr>
          <a:xfrm>
            <a:off x="85459" y="1860335"/>
            <a:ext cx="6403022" cy="4732970"/>
          </a:xfrm>
          <a:prstGeom prst="rect">
            <a:avLst/>
          </a:prstGeom>
        </p:spPr>
      </p:pic>
      <p:pic>
        <p:nvPicPr>
          <p:cNvPr id="4" name="Picture 3">
            <a:extLst>
              <a:ext uri="{FF2B5EF4-FFF2-40B4-BE49-F238E27FC236}">
                <a16:creationId xmlns:a16="http://schemas.microsoft.com/office/drawing/2014/main" id="{1A8BE648-E238-304E-B56B-55DDC3E15DC2}"/>
              </a:ext>
            </a:extLst>
          </p:cNvPr>
          <p:cNvPicPr>
            <a:picLocks noChangeAspect="1"/>
          </p:cNvPicPr>
          <p:nvPr/>
        </p:nvPicPr>
        <p:blipFill>
          <a:blip r:embed="rId3"/>
          <a:stretch>
            <a:fillRect/>
          </a:stretch>
        </p:blipFill>
        <p:spPr>
          <a:xfrm>
            <a:off x="5439971" y="2702546"/>
            <a:ext cx="6471627" cy="2494080"/>
          </a:xfrm>
          <a:prstGeom prst="rect">
            <a:avLst/>
          </a:prstGeom>
        </p:spPr>
      </p:pic>
    </p:spTree>
    <p:extLst>
      <p:ext uri="{BB962C8B-B14F-4D97-AF65-F5344CB8AC3E}">
        <p14:creationId xmlns:p14="http://schemas.microsoft.com/office/powerpoint/2010/main" val="98641024"/>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DD069-7FCE-7646-9459-D6BC0CAD69D0}"/>
              </a:ext>
            </a:extLst>
          </p:cNvPr>
          <p:cNvSpPr>
            <a:spLocks noGrp="1"/>
          </p:cNvSpPr>
          <p:nvPr>
            <p:ph type="title"/>
          </p:nvPr>
        </p:nvSpPr>
        <p:spPr/>
        <p:txBody>
          <a:bodyPr/>
          <a:lstStyle/>
          <a:p>
            <a:r>
              <a:rPr lang="en-US" dirty="0"/>
              <a:t>Data Analysis and Discussion</a:t>
            </a:r>
          </a:p>
        </p:txBody>
      </p:sp>
      <p:pic>
        <p:nvPicPr>
          <p:cNvPr id="4" name="Content Placeholder 3">
            <a:extLst>
              <a:ext uri="{FF2B5EF4-FFF2-40B4-BE49-F238E27FC236}">
                <a16:creationId xmlns:a16="http://schemas.microsoft.com/office/drawing/2014/main" id="{76D0A35C-95D7-0D45-9A3E-2C52AB681CC2}"/>
              </a:ext>
            </a:extLst>
          </p:cNvPr>
          <p:cNvPicPr>
            <a:picLocks noGrp="1" noChangeAspect="1"/>
          </p:cNvPicPr>
          <p:nvPr>
            <p:ph idx="1"/>
          </p:nvPr>
        </p:nvPicPr>
        <p:blipFill>
          <a:blip r:embed="rId2"/>
          <a:stretch>
            <a:fillRect/>
          </a:stretch>
        </p:blipFill>
        <p:spPr>
          <a:xfrm>
            <a:off x="60434" y="2091755"/>
            <a:ext cx="4036048" cy="4114800"/>
          </a:xfrm>
          <a:prstGeom prst="rect">
            <a:avLst/>
          </a:prstGeom>
        </p:spPr>
      </p:pic>
      <p:pic>
        <p:nvPicPr>
          <p:cNvPr id="5" name="Picture 4">
            <a:extLst>
              <a:ext uri="{FF2B5EF4-FFF2-40B4-BE49-F238E27FC236}">
                <a16:creationId xmlns:a16="http://schemas.microsoft.com/office/drawing/2014/main" id="{5977EAD3-CFFD-CB44-AB80-4B1EE4979869}"/>
              </a:ext>
            </a:extLst>
          </p:cNvPr>
          <p:cNvPicPr>
            <a:picLocks noChangeAspect="1"/>
          </p:cNvPicPr>
          <p:nvPr/>
        </p:nvPicPr>
        <p:blipFill>
          <a:blip r:embed="rId3"/>
          <a:stretch>
            <a:fillRect/>
          </a:stretch>
        </p:blipFill>
        <p:spPr>
          <a:xfrm>
            <a:off x="8319567" y="2166451"/>
            <a:ext cx="3849011" cy="3886200"/>
          </a:xfrm>
          <a:prstGeom prst="rect">
            <a:avLst/>
          </a:prstGeom>
        </p:spPr>
      </p:pic>
      <p:pic>
        <p:nvPicPr>
          <p:cNvPr id="6" name="Picture 5">
            <a:extLst>
              <a:ext uri="{FF2B5EF4-FFF2-40B4-BE49-F238E27FC236}">
                <a16:creationId xmlns:a16="http://schemas.microsoft.com/office/drawing/2014/main" id="{93B6144C-4792-7C4E-8EBD-8F847BC6D133}"/>
              </a:ext>
            </a:extLst>
          </p:cNvPr>
          <p:cNvPicPr>
            <a:picLocks noChangeAspect="1"/>
          </p:cNvPicPr>
          <p:nvPr/>
        </p:nvPicPr>
        <p:blipFill>
          <a:blip r:embed="rId4"/>
          <a:stretch>
            <a:fillRect/>
          </a:stretch>
        </p:blipFill>
        <p:spPr>
          <a:xfrm>
            <a:off x="4085491" y="2107060"/>
            <a:ext cx="4234075" cy="4178728"/>
          </a:xfrm>
          <a:prstGeom prst="rect">
            <a:avLst/>
          </a:prstGeom>
        </p:spPr>
      </p:pic>
    </p:spTree>
    <p:extLst>
      <p:ext uri="{BB962C8B-B14F-4D97-AF65-F5344CB8AC3E}">
        <p14:creationId xmlns:p14="http://schemas.microsoft.com/office/powerpoint/2010/main" val="2864491049"/>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53EF1-1483-D543-967A-6568D2BD27C7}"/>
              </a:ext>
            </a:extLst>
          </p:cNvPr>
          <p:cNvSpPr>
            <a:spLocks noGrp="1"/>
          </p:cNvSpPr>
          <p:nvPr>
            <p:ph type="title"/>
          </p:nvPr>
        </p:nvSpPr>
        <p:spPr/>
        <p:txBody>
          <a:bodyPr/>
          <a:lstStyle/>
          <a:p>
            <a:r>
              <a:rPr lang="en-US" dirty="0"/>
              <a:t>Data Analysis and Discussion</a:t>
            </a:r>
          </a:p>
        </p:txBody>
      </p:sp>
      <p:pic>
        <p:nvPicPr>
          <p:cNvPr id="4" name="Content Placeholder 3">
            <a:extLst>
              <a:ext uri="{FF2B5EF4-FFF2-40B4-BE49-F238E27FC236}">
                <a16:creationId xmlns:a16="http://schemas.microsoft.com/office/drawing/2014/main" id="{5BF4EE5D-F8AB-D843-86E1-AAB35DD7178C}"/>
              </a:ext>
            </a:extLst>
          </p:cNvPr>
          <p:cNvPicPr>
            <a:picLocks noGrp="1" noChangeAspect="1"/>
          </p:cNvPicPr>
          <p:nvPr>
            <p:ph idx="1"/>
          </p:nvPr>
        </p:nvPicPr>
        <p:blipFill>
          <a:blip r:embed="rId2"/>
          <a:stretch>
            <a:fillRect/>
          </a:stretch>
        </p:blipFill>
        <p:spPr>
          <a:xfrm>
            <a:off x="0" y="2711784"/>
            <a:ext cx="6210208" cy="3207752"/>
          </a:xfrm>
          <a:prstGeom prst="rect">
            <a:avLst/>
          </a:prstGeom>
        </p:spPr>
      </p:pic>
      <p:pic>
        <p:nvPicPr>
          <p:cNvPr id="5" name="Picture 4">
            <a:extLst>
              <a:ext uri="{FF2B5EF4-FFF2-40B4-BE49-F238E27FC236}">
                <a16:creationId xmlns:a16="http://schemas.microsoft.com/office/drawing/2014/main" id="{AA80B515-FF94-C543-A9CC-6E56E24F6D94}"/>
              </a:ext>
            </a:extLst>
          </p:cNvPr>
          <p:cNvPicPr>
            <a:picLocks noChangeAspect="1"/>
          </p:cNvPicPr>
          <p:nvPr/>
        </p:nvPicPr>
        <p:blipFill>
          <a:blip r:embed="rId3"/>
          <a:stretch>
            <a:fillRect/>
          </a:stretch>
        </p:blipFill>
        <p:spPr>
          <a:xfrm>
            <a:off x="5918329" y="2711784"/>
            <a:ext cx="6273671" cy="3087437"/>
          </a:xfrm>
          <a:prstGeom prst="rect">
            <a:avLst/>
          </a:prstGeom>
        </p:spPr>
      </p:pic>
    </p:spTree>
    <p:extLst>
      <p:ext uri="{BB962C8B-B14F-4D97-AF65-F5344CB8AC3E}">
        <p14:creationId xmlns:p14="http://schemas.microsoft.com/office/powerpoint/2010/main" val="169294212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BDAA4-01EE-C34D-9F6E-931FACCBD0BD}"/>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0D2BDACC-382E-B547-83DD-A889A03DD987}"/>
              </a:ext>
            </a:extLst>
          </p:cNvPr>
          <p:cNvPicPr>
            <a:picLocks noChangeAspect="1"/>
          </p:cNvPicPr>
          <p:nvPr/>
        </p:nvPicPr>
        <p:blipFill>
          <a:blip r:embed="rId2"/>
          <a:stretch>
            <a:fillRect/>
          </a:stretch>
        </p:blipFill>
        <p:spPr>
          <a:xfrm>
            <a:off x="2129589" y="3529263"/>
            <a:ext cx="7652437" cy="3252871"/>
          </a:xfrm>
          <a:prstGeom prst="rect">
            <a:avLst/>
          </a:prstGeom>
        </p:spPr>
      </p:pic>
      <p:pic>
        <p:nvPicPr>
          <p:cNvPr id="12" name="Picture 11">
            <a:extLst>
              <a:ext uri="{FF2B5EF4-FFF2-40B4-BE49-F238E27FC236}">
                <a16:creationId xmlns:a16="http://schemas.microsoft.com/office/drawing/2014/main" id="{FDB0969A-E7E7-0448-A5DB-7C1BA734FF2A}"/>
              </a:ext>
            </a:extLst>
          </p:cNvPr>
          <p:cNvPicPr>
            <a:picLocks noChangeAspect="1"/>
          </p:cNvPicPr>
          <p:nvPr/>
        </p:nvPicPr>
        <p:blipFill>
          <a:blip r:embed="rId3"/>
          <a:stretch>
            <a:fillRect/>
          </a:stretch>
        </p:blipFill>
        <p:spPr>
          <a:xfrm>
            <a:off x="1377950" y="176463"/>
            <a:ext cx="9436100" cy="3352800"/>
          </a:xfrm>
          <a:prstGeom prst="rect">
            <a:avLst/>
          </a:prstGeom>
        </p:spPr>
      </p:pic>
      <p:sp>
        <p:nvSpPr>
          <p:cNvPr id="13" name="TextBox 12">
            <a:extLst>
              <a:ext uri="{FF2B5EF4-FFF2-40B4-BE49-F238E27FC236}">
                <a16:creationId xmlns:a16="http://schemas.microsoft.com/office/drawing/2014/main" id="{15A65C0A-EEB3-0A4D-AEFB-DDFCCAA89069}"/>
              </a:ext>
            </a:extLst>
          </p:cNvPr>
          <p:cNvSpPr txBox="1"/>
          <p:nvPr/>
        </p:nvSpPr>
        <p:spPr>
          <a:xfrm>
            <a:off x="196182" y="254644"/>
            <a:ext cx="1233571" cy="369332"/>
          </a:xfrm>
          <a:prstGeom prst="rect">
            <a:avLst/>
          </a:prstGeom>
          <a:solidFill>
            <a:schemeClr val="bg1"/>
          </a:solidFill>
        </p:spPr>
        <p:txBody>
          <a:bodyPr wrap="square" rtlCol="0">
            <a:spAutoFit/>
          </a:bodyPr>
          <a:lstStyle/>
          <a:p>
            <a:r>
              <a:rPr lang="en-US" dirty="0"/>
              <a:t>TWITTER</a:t>
            </a:r>
          </a:p>
        </p:txBody>
      </p:sp>
    </p:spTree>
    <p:extLst>
      <p:ext uri="{BB962C8B-B14F-4D97-AF65-F5344CB8AC3E}">
        <p14:creationId xmlns:p14="http://schemas.microsoft.com/office/powerpoint/2010/main" val="6662467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3497F-EDD2-0647-9AF5-5AB4B283022B}"/>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206BB832-1793-504D-B58A-E06C04961A09}"/>
              </a:ext>
            </a:extLst>
          </p:cNvPr>
          <p:cNvSpPr>
            <a:spLocks noGrp="1"/>
          </p:cNvSpPr>
          <p:nvPr>
            <p:ph idx="1"/>
          </p:nvPr>
        </p:nvSpPr>
        <p:spPr/>
        <p:txBody>
          <a:bodyPr>
            <a:normAutofit/>
          </a:bodyPr>
          <a:lstStyle/>
          <a:p>
            <a:r>
              <a:rPr lang="en-US" dirty="0"/>
              <a:t>Privacy Restrictions – Twitch, Google, YouTube, Instagram</a:t>
            </a:r>
          </a:p>
          <a:p>
            <a:r>
              <a:rPr lang="en-US" dirty="0"/>
              <a:t>Most information like number of downloads or purchases for games were easily found with a simple search and these numbers were not put together in a csv file or attainable from an API reference</a:t>
            </a:r>
          </a:p>
          <a:p>
            <a:r>
              <a:rPr lang="en-US" dirty="0"/>
              <a:t>Most game API references only provided in game statistics for players instead of statistics about the game</a:t>
            </a:r>
          </a:p>
          <a:p>
            <a:r>
              <a:rPr lang="en-US" dirty="0"/>
              <a:t>We could not find historical data from </a:t>
            </a:r>
            <a:r>
              <a:rPr lang="en-US"/>
              <a:t>previous years</a:t>
            </a:r>
            <a:endParaRPr lang="en-US" dirty="0"/>
          </a:p>
          <a:p>
            <a:r>
              <a:rPr lang="en-US" dirty="0"/>
              <a:t>With more time, we would try to gain authorization from popular gamers like Ninja and other gamers and access their information through API on the websites we mentioned before to see how their numbers affect a game’s popularity </a:t>
            </a:r>
          </a:p>
          <a:p>
            <a:endParaRPr lang="en-US" dirty="0"/>
          </a:p>
        </p:txBody>
      </p:sp>
    </p:spTree>
    <p:extLst>
      <p:ext uri="{BB962C8B-B14F-4D97-AF65-F5344CB8AC3E}">
        <p14:creationId xmlns:p14="http://schemas.microsoft.com/office/powerpoint/2010/main" val="3235549794"/>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{B9FDC1FE-1A4A-2A4C-92E2-45FD853BBAEB}tf10001123</Template>
  <TotalTime>1391</TotalTime>
  <Words>360</Words>
  <Application>Microsoft Macintosh PowerPoint</Application>
  <PresentationFormat>Widescreen</PresentationFormat>
  <Paragraphs>30</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Gill Sans MT</vt:lpstr>
      <vt:lpstr>Wingdings 2</vt:lpstr>
      <vt:lpstr>Dividend</vt:lpstr>
      <vt:lpstr>Best method to make money with videogames</vt:lpstr>
      <vt:lpstr>Motivation and Summary </vt:lpstr>
      <vt:lpstr>Questions and Data</vt:lpstr>
      <vt:lpstr>Data Cleanup and Exploration</vt:lpstr>
      <vt:lpstr>Data Cleanup and Exploration</vt:lpstr>
      <vt:lpstr>Data Analysis and Discussion</vt:lpstr>
      <vt:lpstr>Data Analysis and Discussion</vt:lpstr>
      <vt:lpstr>PowerPoint Presentation</vt:lpstr>
      <vt:lpstr>Post Mortem</vt:lpstr>
      <vt:lpstr>PowerPoint Presentation</vt:lpstr>
      <vt:lpstr>Question Time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Which Game is the Most Popular?</dc:title>
  <dc:creator>Microsoft Office User</dc:creator>
  <cp:lastModifiedBy>Microsoft Office User</cp:lastModifiedBy>
  <cp:revision>26</cp:revision>
  <dcterms:created xsi:type="dcterms:W3CDTF">2018-09-13T01:02:47Z</dcterms:created>
  <dcterms:modified xsi:type="dcterms:W3CDTF">2018-09-14T00:14:43Z</dcterms:modified>
</cp:coreProperties>
</file>

<file path=docProps/thumbnail.jpeg>
</file>